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ntent" panose="02000500000000000000" pitchFamily="2" charset="77"/>
      <p:regular r:id="rId24"/>
      <p:bold r:id="rId25"/>
    </p:embeddedFont>
    <p:embeddedFont>
      <p:font typeface="Georgia" panose="02040502050405020303" pitchFamily="18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CY/mcFOdmwX0cQ6/goESFK762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crosoft.com/en-my/2017/12/20/virtual-sight-app-developer-helping-visually-impaired-see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ecuritymagazine.com/articles/83540-how-to-hire-the-right-security-integrator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3d5e8a020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5" name="Google Shape;245;g73d5e8a020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3e90c316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3e90c316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>
                <a:solidFill>
                  <a:srgbClr val="24292E"/>
                </a:solidFill>
                <a:highlight>
                  <a:srgbClr val="FFFFFF"/>
                </a:highlight>
              </a:rPr>
              <a:t>As you generate a caption word by word, you can see the model's gaze shifting across the image.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sp>
        <p:nvSpPr>
          <p:cNvPr id="265" name="Google Shape;2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3e90c31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3e90c31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3d5e8a02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" name="Google Shape;166;g73d5e8a02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43e2a35e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sz="1150">
                <a:solidFill>
                  <a:srgbClr val="555555"/>
                </a:solidFill>
                <a:highlight>
                  <a:srgbClr val="FFFFFF"/>
                </a:highlight>
              </a:rPr>
              <a:t>Requires both methods from computer vision to understand the content of the image and a language model from the field of natural language processing to turn the understanding of the image into words in the right order. </a:t>
            </a:r>
            <a:endParaRPr/>
          </a:p>
        </p:txBody>
      </p:sp>
      <p:sp>
        <p:nvSpPr>
          <p:cNvPr id="172" name="Google Shape;172;g743e2a35e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3e90c316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u="sng">
                <a:solidFill>
                  <a:schemeClr val="hlink"/>
                </a:solidFill>
                <a:hlinkClick r:id="rId3"/>
              </a:rPr>
              <a:t>https://news.microsoft.com/en-my/2017/12/20/virtual-sight-app-developer-helping-visually-impaired-see/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N" u="sng">
                <a:solidFill>
                  <a:schemeClr val="hlink"/>
                </a:solidFill>
                <a:hlinkClick r:id="rId4"/>
              </a:rPr>
              <a:t>https://www.securitymagazine.com/articles/83540-how-to-hire-the-right-security-integrator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g73e90c316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3d5e8a02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" name="Google Shape;188;g73d5e8a02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3d5e8a02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3" name="Google Shape;203;g73d5e8a02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3d5e8a02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0" name="Google Shape;220;g73d5e8a02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3d5e8a02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650"/>
              <a:buFont typeface="Georgia"/>
              <a:buAutoNum type="arabicPeriod"/>
            </a:pPr>
            <a:r>
              <a:rPr lang="en-IN" sz="1650">
                <a:solidFill>
                  <a:srgbClr val="3C48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Only the last hidden state of the encoder RNN is used as the context vector for the decoder</a:t>
            </a:r>
            <a:endParaRPr sz="1650">
              <a:solidFill>
                <a:srgbClr val="3C484E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84E"/>
              </a:buClr>
              <a:buSzPts val="1650"/>
              <a:buFont typeface="Georgia"/>
              <a:buAutoNum type="arabicPeriod"/>
            </a:pPr>
            <a:r>
              <a:rPr lang="en-IN" sz="1650">
                <a:solidFill>
                  <a:srgbClr val="3C484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Attention was introduced to address the problem of long sequences</a:t>
            </a:r>
            <a:endParaRPr/>
          </a:p>
        </p:txBody>
      </p:sp>
      <p:sp>
        <p:nvSpPr>
          <p:cNvPr id="228" name="Google Shape;228;g73d5e8a02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3d5e8a020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7" name="Google Shape;237;g73d5e8a020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3d5e8a020_0_17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73d5e8a020_0_17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g73d5e8a020_0_1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73d5e8a020_0_1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73d5e8a020_0_1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3d5e8a020_0_1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73d5e8a020_0_17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g73d5e8a020_0_1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73d5e8a020_0_1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g73d5e8a020_0_1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3d5e8a020_0_18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73d5e8a020_0_18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g73d5e8a020_0_1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73d5e8a020_0_1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73d5e8a020_0_1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3d5e8a020_0_1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73d5e8a020_0_1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g73d5e8a020_0_18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g73d5e8a020_0_1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g73d5e8a020_0_1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73d5e8a020_0_1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3d5e8a020_0_19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73d5e8a020_0_19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g73d5e8a020_0_19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g73d5e8a020_0_19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g73d5e8a020_0_19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g73d5e8a020_0_1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73d5e8a020_0_1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73d5e8a020_0_1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3d5e8a020_0_2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73d5e8a020_0_20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73d5e8a020_0_20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73d5e8a020_0_20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3d5e8a020_0_2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73d5e8a020_0_2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73d5e8a020_0_2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3d5e8a020_0_2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73d5e8a020_0_2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2" name="Google Shape;132;g73d5e8a020_0_2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g73d5e8a020_0_2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73d5e8a020_0_2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73d5e8a020_0_2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d5e8a020_0_2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73d5e8a020_0_2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g73d5e8a020_0_2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0" name="Google Shape;140;g73d5e8a020_0_2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73d5e8a020_0_2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73d5e8a020_0_2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3d5e8a020_0_2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73d5e8a020_0_228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73d5e8a020_0_2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73d5e8a020_0_2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73d5e8a020_0_2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3d5e8a020_0_234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73d5e8a020_0_234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g73d5e8a020_0_2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73d5e8a020_0_2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73d5e8a020_0_2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3d5e8a020_0_1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g73d5e8a020_0_1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g73d5e8a020_0_1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g73d5e8a020_0_1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g73d5e8a020_0_1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jalammar.github.io/visualizing-neural-machine-translation-mechanics-of-seq2seq-models-with-attentio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pdf/1502.03044.pdf" TargetMode="Externa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ajesh-bhat/dhs_summit_2019_image_captioni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hyperlink" Target="https://www.youtube.com/watch?v=y5bktGGkd9w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cs.cmu.edu/~afarhadi/papers/sentence.pdf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cv-foundation.org/openaccess/content_cvpr_2015/papers/Fang_From_Captions_to_2015_CVPR_paper.pdf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hyperlink" Target="https://arxiv.org/pdf/1411.4555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istill.pub/2016/augmented-rnns/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/>
          </a:p>
        </p:txBody>
      </p:sp>
      <p:sp>
        <p:nvSpPr>
          <p:cNvPr id="160" name="Google Shape;160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161" name="Google Shape;16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"/>
          <p:cNvSpPr txBox="1"/>
          <p:nvPr/>
        </p:nvSpPr>
        <p:spPr>
          <a:xfrm>
            <a:off x="563874" y="4279775"/>
            <a:ext cx="6731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Rajesh Shreedhar Bhat &amp; Souradip Chakraborty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1"/>
          <p:cNvSpPr txBox="1"/>
          <p:nvPr/>
        </p:nvSpPr>
        <p:spPr>
          <a:xfrm>
            <a:off x="563875" y="3456075"/>
            <a:ext cx="6577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Image Captioning using Attention Models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73d5e8a020_0_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5100"/>
            <a:ext cx="10152502" cy="2352975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8" name="Google Shape;248;g73d5e8a020_0_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9500" y="3844620"/>
            <a:ext cx="10152503" cy="283850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9" name="Google Shape;249;g73d5e8a020_0_247"/>
          <p:cNvSpPr txBox="1"/>
          <p:nvPr/>
        </p:nvSpPr>
        <p:spPr>
          <a:xfrm>
            <a:off x="205050" y="235350"/>
            <a:ext cx="8771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alibri"/>
              <a:buNone/>
            </a:pPr>
            <a:r>
              <a:rPr lang="en-IN" sz="220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Sequence to Sequence Model with Attention</a:t>
            </a:r>
            <a:endParaRPr sz="2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g73e90c3169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475" y="1110100"/>
            <a:ext cx="9264848" cy="535652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73e90c3169_0_25"/>
          <p:cNvSpPr txBox="1"/>
          <p:nvPr/>
        </p:nvSpPr>
        <p:spPr>
          <a:xfrm>
            <a:off x="205050" y="235350"/>
            <a:ext cx="8771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alibri"/>
              <a:buNone/>
            </a:pPr>
            <a:r>
              <a:rPr lang="en-IN" sz="220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Obtaining Context Vector using Attention</a:t>
            </a:r>
            <a:endParaRPr sz="2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73e90c3169_0_25"/>
          <p:cNvSpPr txBox="1"/>
          <p:nvPr/>
        </p:nvSpPr>
        <p:spPr>
          <a:xfrm>
            <a:off x="1415400" y="6517400"/>
            <a:ext cx="91830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i="1">
                <a:latin typeface="Roboto"/>
                <a:ea typeface="Roboto"/>
                <a:cs typeface="Roboto"/>
                <a:sym typeface="Roboto"/>
              </a:rPr>
              <a:t>Source</a:t>
            </a:r>
            <a:r>
              <a:rPr lang="en-IN" sz="1200" i="1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IN" sz="1200" i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http://jalammar.github.io/visualizing-neural-machine-translation-mechanics-of-seq2seq-models-with-attention/</a:t>
            </a:r>
            <a:endParaRPr sz="12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"/>
          <p:cNvSpPr txBox="1"/>
          <p:nvPr/>
        </p:nvSpPr>
        <p:spPr>
          <a:xfrm>
            <a:off x="257150" y="235325"/>
            <a:ext cx="83193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alibri"/>
              <a:buNone/>
            </a:pPr>
            <a:r>
              <a:rPr lang="en-IN" sz="220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Attention is all you need: Brief Overview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375" y="1003575"/>
            <a:ext cx="7600201" cy="576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"/>
          <p:cNvSpPr txBox="1"/>
          <p:nvPr/>
        </p:nvSpPr>
        <p:spPr>
          <a:xfrm>
            <a:off x="232775" y="220750"/>
            <a:ext cx="7009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Show Attend and Tell: A Neural Image Caption Generator</a:t>
            </a:r>
            <a:endParaRPr sz="2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10"/>
          <p:cNvPicPr preferRelativeResize="0"/>
          <p:nvPr/>
        </p:nvPicPr>
        <p:blipFill rotWithShape="1">
          <a:blip r:embed="rId3">
            <a:alphaModFix/>
          </a:blip>
          <a:srcRect t="23512"/>
          <a:stretch/>
        </p:blipFill>
        <p:spPr>
          <a:xfrm>
            <a:off x="202600" y="1106800"/>
            <a:ext cx="6384950" cy="274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0"/>
          <p:cNvSpPr txBox="1"/>
          <p:nvPr/>
        </p:nvSpPr>
        <p:spPr>
          <a:xfrm>
            <a:off x="6987300" y="1413525"/>
            <a:ext cx="5204700" cy="21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❖"/>
            </a:pP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Inspired by the usage of Attention mechanism in Language Translation task.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❖"/>
            </a:pPr>
            <a:r>
              <a:rPr lang="en-IN" sz="1600">
                <a:solidFill>
                  <a:srgbClr val="252525"/>
                </a:solidFill>
                <a:highlight>
                  <a:srgbClr val="FFFFFF"/>
                </a:highlight>
              </a:rPr>
              <a:t>F</a:t>
            </a:r>
            <a:r>
              <a:rPr lang="en-I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ocus on salient parts of the image while generating the corresponding word in the output sentence.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8775" y="4026376"/>
            <a:ext cx="6014447" cy="209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0"/>
          <p:cNvSpPr/>
          <p:nvPr/>
        </p:nvSpPr>
        <p:spPr>
          <a:xfrm>
            <a:off x="1157850" y="6345225"/>
            <a:ext cx="98763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-IN" sz="180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Show Attend and Tell: A Neural Image Caption Generator”:</a:t>
            </a:r>
            <a:r>
              <a:rPr lang="en-IN" sz="18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N" sz="1800" i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https://arxiv.org/pdf/1502.03044.pdf</a:t>
            </a:r>
            <a:r>
              <a:rPr lang="en-IN" sz="1800" i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800" i="0" u="sng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73e90c316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75" y="3328550"/>
            <a:ext cx="4899076" cy="31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73e90c316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4000" y="3243100"/>
            <a:ext cx="5856777" cy="3155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73e90c3169_0_0"/>
          <p:cNvSpPr/>
          <p:nvPr/>
        </p:nvSpPr>
        <p:spPr>
          <a:xfrm>
            <a:off x="5232025" y="4614275"/>
            <a:ext cx="685800" cy="41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73e90c3169_0_0"/>
          <p:cNvSpPr txBox="1"/>
          <p:nvPr/>
        </p:nvSpPr>
        <p:spPr>
          <a:xfrm>
            <a:off x="305675" y="233325"/>
            <a:ext cx="76011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Caption Generation using Beam Search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73e90c3169_0_0"/>
          <p:cNvSpPr txBox="1"/>
          <p:nvPr/>
        </p:nvSpPr>
        <p:spPr>
          <a:xfrm>
            <a:off x="423000" y="1157475"/>
            <a:ext cx="11346000" cy="13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greedy approach to choose the word with the highest score and use it to predict the next word is not optimal.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Reason: </a:t>
            </a: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rest of the sequence hinges on that first word you choose.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Beam Search is useful for any language modeling problem because it finds the most optimal sequence.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g73e90c3169_0_0"/>
          <p:cNvSpPr txBox="1"/>
          <p:nvPr/>
        </p:nvSpPr>
        <p:spPr>
          <a:xfrm>
            <a:off x="2134950" y="2829700"/>
            <a:ext cx="12405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>
                <a:latin typeface="Calibri"/>
                <a:ea typeface="Calibri"/>
                <a:cs typeface="Calibri"/>
                <a:sym typeface="Calibri"/>
              </a:rPr>
              <a:t>Beam Size = 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2"/>
          <p:cNvSpPr txBox="1"/>
          <p:nvPr/>
        </p:nvSpPr>
        <p:spPr>
          <a:xfrm>
            <a:off x="3459900" y="1513175"/>
            <a:ext cx="47199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Code walkthrough - PyTorch</a:t>
            </a:r>
            <a:endParaRPr sz="3000" b="1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850" y="2487325"/>
            <a:ext cx="3810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E4DC41-F9F1-1D46-818F-1A660BADFAC8}"/>
              </a:ext>
            </a:extLst>
          </p:cNvPr>
          <p:cNvSpPr/>
          <p:nvPr/>
        </p:nvSpPr>
        <p:spPr>
          <a:xfrm>
            <a:off x="567559" y="5886951"/>
            <a:ext cx="112670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u="sng" dirty="0">
                <a:solidFill>
                  <a:srgbClr val="0563C1"/>
                </a:solidFill>
                <a:latin typeface="Roboto" panose="02000000000000000000" pitchFamily="2" charset="0"/>
                <a:hlinkClick r:id="rId4"/>
              </a:rPr>
              <a:t>https://github.com/rajesh-bhat/dhs_summit_2019_image_captioning</a:t>
            </a:r>
            <a:endParaRPr lang="en-IN" sz="2800" dirty="0"/>
          </a:p>
          <a:p>
            <a:br>
              <a:rPr lang="en-IN" dirty="0"/>
            </a:b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/>
          </a:p>
        </p:txBody>
      </p:sp>
      <p:sp>
        <p:nvSpPr>
          <p:cNvPr id="293" name="Google Shape;293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294" name="Google Shape;29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3"/>
          <p:cNvSpPr/>
          <p:nvPr/>
        </p:nvSpPr>
        <p:spPr>
          <a:xfrm>
            <a:off x="1823426" y="3509975"/>
            <a:ext cx="4053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3d5e8a020_0_5"/>
          <p:cNvSpPr txBox="1"/>
          <p:nvPr/>
        </p:nvSpPr>
        <p:spPr>
          <a:xfrm>
            <a:off x="539100" y="1308175"/>
            <a:ext cx="10963500" cy="45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❖"/>
            </a:pPr>
            <a:r>
              <a:rPr lang="en-I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 to Image Captioning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❖"/>
            </a:pPr>
            <a:r>
              <a:rPr lang="en-I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Real life use cases of image captioning.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❖"/>
            </a:pPr>
            <a:r>
              <a:rPr lang="en-I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History &amp; Evolution of Image Captioning 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❖"/>
            </a:pPr>
            <a:r>
              <a:rPr lang="en-I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Sequence to Sequence Learning in NLP</a:t>
            </a:r>
            <a:endParaRPr sz="20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❖"/>
            </a:pPr>
            <a:r>
              <a:rPr lang="en-I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Show and Tell : Sequence to Sequence Learning in Vision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❖"/>
            </a:pPr>
            <a:r>
              <a:rPr lang="en-I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Intuition of Attention Mechanism from Translation perspective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❖"/>
            </a:pPr>
            <a:r>
              <a:rPr lang="en-I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Show Attend and Tell : Image Captioning with Attention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❖"/>
            </a:pPr>
            <a:r>
              <a:rPr lang="en-I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Beam search in generative framework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❖"/>
            </a:pPr>
            <a:r>
              <a:rPr lang="en-I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 walk-through in </a:t>
            </a:r>
            <a:r>
              <a:rPr lang="en-IN" sz="2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PyTorch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g73d5e8a020_0_5"/>
          <p:cNvSpPr txBox="1"/>
          <p:nvPr/>
        </p:nvSpPr>
        <p:spPr>
          <a:xfrm>
            <a:off x="161126" y="223333"/>
            <a:ext cx="67236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240"/>
              <a:buFont typeface="Calibri"/>
              <a:buNone/>
            </a:pPr>
            <a:r>
              <a:rPr lang="en-IN" sz="224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Session Agenda</a:t>
            </a:r>
            <a:endParaRPr sz="224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43e2a35eb_0_17"/>
          <p:cNvSpPr txBox="1"/>
          <p:nvPr/>
        </p:nvSpPr>
        <p:spPr>
          <a:xfrm>
            <a:off x="161126" y="223333"/>
            <a:ext cx="67236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240"/>
              <a:buFont typeface="Calibri"/>
              <a:buNone/>
            </a:pPr>
            <a:r>
              <a:rPr lang="en-IN" sz="224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Introduction to Image Captioning </a:t>
            </a:r>
            <a:endParaRPr sz="224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743e2a35eb_0_17"/>
          <p:cNvSpPr txBox="1"/>
          <p:nvPr/>
        </p:nvSpPr>
        <p:spPr>
          <a:xfrm>
            <a:off x="684600" y="4851875"/>
            <a:ext cx="10822800" cy="1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❖"/>
            </a:pPr>
            <a:r>
              <a:rPr lang="en-IN" sz="18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captioning </a:t>
            </a:r>
            <a:r>
              <a:rPr lang="en-IN"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the task of generating a descriptive and appropriate sentence of a given image. </a:t>
            </a:r>
            <a:endParaRPr sz="18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Caption generation is a </a:t>
            </a:r>
            <a:r>
              <a:rPr lang="en-IN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challenging AI problem</a:t>
            </a: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where a textual description must be generated for a given image.</a:t>
            </a:r>
            <a:endParaRPr sz="18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Two tasks involved: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Understand the content of the image.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Turn the understanding of the image into words in proper order.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g743e2a35eb_0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7000" y="1020125"/>
            <a:ext cx="9191426" cy="383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3e90c3169_0_7"/>
          <p:cNvSpPr txBox="1"/>
          <p:nvPr/>
        </p:nvSpPr>
        <p:spPr>
          <a:xfrm>
            <a:off x="161126" y="223333"/>
            <a:ext cx="67236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240"/>
              <a:buFont typeface="Calibri"/>
              <a:buNone/>
            </a:pPr>
            <a:r>
              <a:rPr lang="en-IN" sz="220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Real Life Use Cases of Image Captioning</a:t>
            </a:r>
            <a:endParaRPr sz="2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73e90c3169_0_7"/>
          <p:cNvSpPr txBox="1"/>
          <p:nvPr/>
        </p:nvSpPr>
        <p:spPr>
          <a:xfrm>
            <a:off x="471300" y="980275"/>
            <a:ext cx="5736300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Search using image captions.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Getting live captions from CCTV/Surveillance cameras.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g73e90c3169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50" y="2932200"/>
            <a:ext cx="5736300" cy="31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73e90c3169_0_7"/>
          <p:cNvSpPr txBox="1"/>
          <p:nvPr/>
        </p:nvSpPr>
        <p:spPr>
          <a:xfrm>
            <a:off x="6455700" y="1238725"/>
            <a:ext cx="5736300" cy="9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Aid to visually impaired people.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g73e90c3169_0_7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5740"/>
          <a:stretch/>
        </p:blipFill>
        <p:spPr>
          <a:xfrm>
            <a:off x="6137400" y="2913700"/>
            <a:ext cx="6026076" cy="317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3d5e8a020_0_11"/>
          <p:cNvSpPr txBox="1"/>
          <p:nvPr/>
        </p:nvSpPr>
        <p:spPr>
          <a:xfrm>
            <a:off x="212200" y="256677"/>
            <a:ext cx="82128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alibri"/>
              <a:buNone/>
            </a:pPr>
            <a:r>
              <a:rPr lang="en-IN" sz="220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Every Picture Tells a Story: Generating Sentences from Images</a:t>
            </a:r>
            <a:endParaRPr sz="2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g73d5e8a020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2577" y="1250251"/>
            <a:ext cx="5739122" cy="238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73d5e8a020_0_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81174" y="3830000"/>
            <a:ext cx="5570525" cy="256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73d5e8a020_0_11"/>
          <p:cNvSpPr/>
          <p:nvPr/>
        </p:nvSpPr>
        <p:spPr>
          <a:xfrm>
            <a:off x="913507" y="3226425"/>
            <a:ext cx="2361600" cy="1345500"/>
          </a:xfrm>
          <a:prstGeom prst="roundRect">
            <a:avLst>
              <a:gd name="adj" fmla="val 7085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73d5e8a020_0_11"/>
          <p:cNvSpPr/>
          <p:nvPr/>
        </p:nvSpPr>
        <p:spPr>
          <a:xfrm>
            <a:off x="906243" y="1491234"/>
            <a:ext cx="2379300" cy="1227900"/>
          </a:xfrm>
          <a:prstGeom prst="roundRect">
            <a:avLst>
              <a:gd name="adj" fmla="val 7085"/>
            </a:avLst>
          </a:prstGeom>
          <a:solidFill>
            <a:schemeClr val="accent4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73d5e8a020_0_11"/>
          <p:cNvSpPr txBox="1"/>
          <p:nvPr/>
        </p:nvSpPr>
        <p:spPr>
          <a:xfrm>
            <a:off x="984126" y="1629896"/>
            <a:ext cx="2175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Defining Pre-defined Template of Object- Action-Scene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g73d5e8a020_0_11"/>
          <p:cNvSpPr/>
          <p:nvPr/>
        </p:nvSpPr>
        <p:spPr>
          <a:xfrm>
            <a:off x="897993" y="5003846"/>
            <a:ext cx="2433300" cy="1254000"/>
          </a:xfrm>
          <a:prstGeom prst="roundRect">
            <a:avLst>
              <a:gd name="adj" fmla="val 7085"/>
            </a:avLst>
          </a:prstGeom>
          <a:solidFill>
            <a:srgbClr val="00B050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73d5e8a020_0_11"/>
          <p:cNvSpPr txBox="1"/>
          <p:nvPr/>
        </p:nvSpPr>
        <p:spPr>
          <a:xfrm>
            <a:off x="1004221" y="3396099"/>
            <a:ext cx="2175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Mapping  Image and Sentence to Latent Meaning Space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g73d5e8a020_0_11"/>
          <p:cNvSpPr txBox="1"/>
          <p:nvPr/>
        </p:nvSpPr>
        <p:spPr>
          <a:xfrm>
            <a:off x="967901" y="5162308"/>
            <a:ext cx="2293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Multi-label Markov Random Field to predict triplet from image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g73d5e8a020_0_11"/>
          <p:cNvSpPr/>
          <p:nvPr/>
        </p:nvSpPr>
        <p:spPr>
          <a:xfrm>
            <a:off x="4238175" y="3483675"/>
            <a:ext cx="1317300" cy="83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CCC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73d5e8a020_0_11"/>
          <p:cNvSpPr txBox="1"/>
          <p:nvPr/>
        </p:nvSpPr>
        <p:spPr>
          <a:xfrm>
            <a:off x="3620600" y="6394775"/>
            <a:ext cx="3811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u="sng">
                <a:latin typeface="Roboto"/>
                <a:ea typeface="Roboto"/>
                <a:cs typeface="Roboto"/>
                <a:sym typeface="Roboto"/>
                <a:hlinkClick r:id="rId5"/>
              </a:rPr>
              <a:t>https://www.cs.cmu.edu/~afarhadi/papers/sentence.pdf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3d5e8a020_0_30"/>
          <p:cNvSpPr txBox="1"/>
          <p:nvPr/>
        </p:nvSpPr>
        <p:spPr>
          <a:xfrm>
            <a:off x="238350" y="235375"/>
            <a:ext cx="81732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alibri"/>
              <a:buNone/>
            </a:pPr>
            <a:r>
              <a:rPr lang="en-IN" sz="220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From Captions to Visual Concepts and Back</a:t>
            </a:r>
            <a:endParaRPr sz="2200" b="1" i="0" u="none" strike="noStrike" cap="non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73d5e8a020_0_30"/>
          <p:cNvSpPr/>
          <p:nvPr/>
        </p:nvSpPr>
        <p:spPr>
          <a:xfrm>
            <a:off x="799632" y="2991825"/>
            <a:ext cx="2433300" cy="1239300"/>
          </a:xfrm>
          <a:prstGeom prst="roundRect">
            <a:avLst>
              <a:gd name="adj" fmla="val 7085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73d5e8a020_0_30"/>
          <p:cNvSpPr txBox="1"/>
          <p:nvPr/>
        </p:nvSpPr>
        <p:spPr>
          <a:xfrm>
            <a:off x="381676" y="1513560"/>
            <a:ext cx="2175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Word Detection Stage </a:t>
            </a: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73d5e8a020_0_30"/>
          <p:cNvSpPr/>
          <p:nvPr/>
        </p:nvSpPr>
        <p:spPr>
          <a:xfrm>
            <a:off x="785925" y="4762926"/>
            <a:ext cx="2433300" cy="1129500"/>
          </a:xfrm>
          <a:prstGeom prst="roundRect">
            <a:avLst>
              <a:gd name="adj" fmla="val 7085"/>
            </a:avLst>
          </a:prstGeom>
          <a:solidFill>
            <a:srgbClr val="00B050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9" name="Google Shape;209;g73d5e8a020_0_30"/>
          <p:cNvGrpSpPr/>
          <p:nvPr/>
        </p:nvGrpSpPr>
        <p:grpSpPr>
          <a:xfrm>
            <a:off x="835470" y="1250308"/>
            <a:ext cx="2361600" cy="4415450"/>
            <a:chOff x="261745" y="1491233"/>
            <a:chExt cx="2361600" cy="4415450"/>
          </a:xfrm>
        </p:grpSpPr>
        <p:sp>
          <p:nvSpPr>
            <p:cNvPr id="210" name="Google Shape;210;g73d5e8a020_0_30"/>
            <p:cNvSpPr/>
            <p:nvPr/>
          </p:nvSpPr>
          <p:spPr>
            <a:xfrm>
              <a:off x="261745" y="1491233"/>
              <a:ext cx="2361600" cy="1143300"/>
            </a:xfrm>
            <a:prstGeom prst="roundRect">
              <a:avLst>
                <a:gd name="adj" fmla="val 7085"/>
              </a:avLst>
            </a:prstGeom>
            <a:solidFill>
              <a:schemeClr val="accent4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g73d5e8a020_0_30"/>
            <p:cNvSpPr txBox="1"/>
            <p:nvPr/>
          </p:nvSpPr>
          <p:spPr>
            <a:xfrm>
              <a:off x="473763" y="3526846"/>
              <a:ext cx="18240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IN" sz="160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Sentence Generation Stage</a:t>
              </a:r>
              <a:endParaRPr sz="1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g73d5e8a020_0_30"/>
            <p:cNvSpPr txBox="1"/>
            <p:nvPr/>
          </p:nvSpPr>
          <p:spPr>
            <a:xfrm>
              <a:off x="297601" y="5321983"/>
              <a:ext cx="22935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IN" sz="160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Ranking Generated Sentences</a:t>
              </a:r>
              <a:endParaRPr sz="1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13" name="Google Shape;213;g73d5e8a020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5550" y="1184350"/>
            <a:ext cx="4227751" cy="278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73d5e8a020_0_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5550" y="3965775"/>
            <a:ext cx="4153999" cy="20932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73d5e8a020_0_30"/>
          <p:cNvSpPr/>
          <p:nvPr/>
        </p:nvSpPr>
        <p:spPr>
          <a:xfrm>
            <a:off x="4242775" y="3091387"/>
            <a:ext cx="1317300" cy="83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4CCC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73d5e8a020_0_30"/>
          <p:cNvSpPr txBox="1"/>
          <p:nvPr/>
        </p:nvSpPr>
        <p:spPr>
          <a:xfrm>
            <a:off x="919475" y="1392525"/>
            <a:ext cx="2277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Word Detection Stage &amp; Multiple Instance Learning</a:t>
            </a:r>
            <a:endParaRPr sz="16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g73d5e8a020_0_30"/>
          <p:cNvSpPr txBox="1"/>
          <p:nvPr/>
        </p:nvSpPr>
        <p:spPr>
          <a:xfrm>
            <a:off x="2137500" y="6363800"/>
            <a:ext cx="79170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u="sng">
                <a:latin typeface="Roboto"/>
                <a:ea typeface="Roboto"/>
                <a:cs typeface="Roboto"/>
                <a:sym typeface="Roboto"/>
                <a:hlinkClick r:id="rId5"/>
              </a:rPr>
              <a:t>https://www.cv-foundation.org/openaccess/content_cvpr_2015/papers/Fang_From_Captions_to_2015_CVPR_paper.pdf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3d5e8a020_0_50"/>
          <p:cNvSpPr/>
          <p:nvPr/>
        </p:nvSpPr>
        <p:spPr>
          <a:xfrm>
            <a:off x="6388800" y="2826375"/>
            <a:ext cx="5803200" cy="28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>
                <a:solidFill>
                  <a:schemeClr val="dk1"/>
                </a:solidFill>
                <a:latin typeface="Content"/>
                <a:ea typeface="Content"/>
                <a:cs typeface="Content"/>
                <a:sym typeface="Content"/>
              </a:rPr>
              <a:t>Encoders &amp; Decoders in </a:t>
            </a:r>
            <a:r>
              <a:rPr lang="en-IN" sz="1800" b="1">
                <a:solidFill>
                  <a:schemeClr val="dk1"/>
                </a:solidFill>
                <a:latin typeface="Content"/>
                <a:ea typeface="Content"/>
                <a:cs typeface="Content"/>
                <a:sym typeface="Content"/>
              </a:rPr>
              <a:t>s</a:t>
            </a:r>
            <a:r>
              <a:rPr lang="en-IN" sz="1800" b="1" i="0" u="none" strike="noStrike" cap="none">
                <a:solidFill>
                  <a:schemeClr val="dk1"/>
                </a:solidFill>
                <a:latin typeface="Content"/>
                <a:ea typeface="Content"/>
                <a:cs typeface="Content"/>
                <a:sym typeface="Content"/>
              </a:rPr>
              <a:t>equence-to-sequence learning</a:t>
            </a:r>
            <a:r>
              <a:rPr lang="en-IN" sz="1800" b="0" i="0" u="none" strike="noStrike" cap="none">
                <a:solidFill>
                  <a:schemeClr val="dk1"/>
                </a:solidFill>
                <a:latin typeface="Content"/>
                <a:ea typeface="Content"/>
                <a:cs typeface="Content"/>
                <a:sym typeface="Content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ontent"/>
              <a:ea typeface="Content"/>
              <a:cs typeface="Content"/>
              <a:sym typeface="Conten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Encoder: </a:t>
            </a:r>
            <a:r>
              <a:rPr lang="en-IN"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processes each word in the input sequence</a:t>
            </a: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compiled information is put into context vector C.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Context vector C is passed to the decoder.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 decoder also maintains a hidden states that it passes from one time step to the next. 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g73d5e8a020_0_50"/>
          <p:cNvSpPr txBox="1"/>
          <p:nvPr/>
        </p:nvSpPr>
        <p:spPr>
          <a:xfrm>
            <a:off x="148176" y="244683"/>
            <a:ext cx="67236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240"/>
              <a:buFont typeface="Calibri"/>
              <a:buNone/>
            </a:pPr>
            <a:r>
              <a:rPr lang="en-IN" sz="224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Sequence-to-Sequence models</a:t>
            </a:r>
            <a:endParaRPr sz="224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g73d5e8a020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0" y="2577276"/>
            <a:ext cx="6109526" cy="33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73d5e8a020_0_50"/>
          <p:cNvSpPr txBox="1"/>
          <p:nvPr/>
        </p:nvSpPr>
        <p:spPr>
          <a:xfrm>
            <a:off x="74650" y="992625"/>
            <a:ext cx="11775000" cy="12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encoder-decoder architecture has received a lot of popularity in solving sequence to sequence problems in NLP domain.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 – Language Translation, Chatbots, Text summarization, etc.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3d5e8a020_0_56"/>
          <p:cNvSpPr txBox="1"/>
          <p:nvPr/>
        </p:nvSpPr>
        <p:spPr>
          <a:xfrm>
            <a:off x="205050" y="235350"/>
            <a:ext cx="8771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alibri"/>
              <a:buNone/>
            </a:pPr>
            <a:r>
              <a:rPr lang="en-IN" sz="22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Show and Tell: A Neural Image Caption Generator</a:t>
            </a:r>
            <a:endParaRPr sz="2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g73d5e8a020_0_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688" y="3807075"/>
            <a:ext cx="10372624" cy="21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73d5e8a020_0_56"/>
          <p:cNvSpPr/>
          <p:nvPr/>
        </p:nvSpPr>
        <p:spPr>
          <a:xfrm>
            <a:off x="1205300" y="6238575"/>
            <a:ext cx="9151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-IN" sz="180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Show and Tell: A Neural Image Caption Generator”:</a:t>
            </a:r>
            <a:r>
              <a:rPr lang="en-IN" sz="18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IN" sz="1800" i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https://arxiv.org/pdf/1411.4555.pdf</a:t>
            </a:r>
            <a:r>
              <a:rPr lang="en-IN" sz="1800" i="1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800" i="0" u="sng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g73d5e8a020_0_56"/>
          <p:cNvPicPr preferRelativeResize="0"/>
          <p:nvPr/>
        </p:nvPicPr>
        <p:blipFill rotWithShape="1">
          <a:blip r:embed="rId5">
            <a:alphaModFix/>
          </a:blip>
          <a:srcRect t="10658"/>
          <a:stretch/>
        </p:blipFill>
        <p:spPr>
          <a:xfrm>
            <a:off x="6788325" y="1278089"/>
            <a:ext cx="4378052" cy="2528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73d5e8a020_0_56"/>
          <p:cNvSpPr txBox="1"/>
          <p:nvPr/>
        </p:nvSpPr>
        <p:spPr>
          <a:xfrm>
            <a:off x="454775" y="1146550"/>
            <a:ext cx="5695800" cy="21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CNNs can very efficiently encode the abstraction of images and generate a robust representation.</a:t>
            </a:r>
            <a:endParaRPr sz="18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Robust representation acts as the context/thought vector to the decoder.</a:t>
            </a:r>
            <a:r>
              <a:rPr lang="en-IN"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❖"/>
            </a:pPr>
            <a:r>
              <a:rPr lang="en-IN" sz="18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decoder is a standard LSTM/GRU units same as that in sequence to sequence architectures.</a:t>
            </a:r>
            <a:endParaRPr sz="18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g73d5e8a020_0_291"/>
          <p:cNvPicPr preferRelativeResize="0"/>
          <p:nvPr/>
        </p:nvPicPr>
        <p:blipFill rotWithShape="1">
          <a:blip r:embed="rId3">
            <a:alphaModFix/>
          </a:blip>
          <a:srcRect l="1133" r="1153" b="15203"/>
          <a:stretch/>
        </p:blipFill>
        <p:spPr>
          <a:xfrm>
            <a:off x="718225" y="981800"/>
            <a:ext cx="10602198" cy="27273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0" name="Google Shape;240;g73d5e8a020_0_291"/>
          <p:cNvSpPr txBox="1"/>
          <p:nvPr/>
        </p:nvSpPr>
        <p:spPr>
          <a:xfrm>
            <a:off x="205050" y="235350"/>
            <a:ext cx="87711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alibri"/>
              <a:buNone/>
            </a:pPr>
            <a:r>
              <a:rPr lang="en-IN" sz="2200" b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Attention Mechanism Intuition</a:t>
            </a:r>
            <a:endParaRPr sz="2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g73d5e8a020_0_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213" y="3800725"/>
            <a:ext cx="10602202" cy="27273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2" name="Google Shape;242;g73d5e8a020_0_291"/>
          <p:cNvSpPr txBox="1"/>
          <p:nvPr/>
        </p:nvSpPr>
        <p:spPr>
          <a:xfrm>
            <a:off x="4312050" y="6570725"/>
            <a:ext cx="3567900" cy="2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i="1">
                <a:latin typeface="Roboto"/>
                <a:ea typeface="Roboto"/>
                <a:cs typeface="Roboto"/>
                <a:sym typeface="Roboto"/>
              </a:rPr>
              <a:t>Source</a:t>
            </a:r>
            <a:r>
              <a:rPr lang="en-IN" sz="1200" i="1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I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https://distill.pub/2016/augmented-rnns/</a:t>
            </a:r>
            <a:endParaRPr sz="12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738</Words>
  <Application>Microsoft Macintosh PowerPoint</Application>
  <PresentationFormat>Widescreen</PresentationFormat>
  <Paragraphs>80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Content</vt:lpstr>
      <vt:lpstr>Roboto</vt:lpstr>
      <vt:lpstr>Georgia</vt:lpstr>
      <vt:lpstr>Calibri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</dc:creator>
  <cp:lastModifiedBy>Rajesh S Bhat</cp:lastModifiedBy>
  <cp:revision>2</cp:revision>
  <dcterms:created xsi:type="dcterms:W3CDTF">2019-09-19T08:36:44Z</dcterms:created>
  <dcterms:modified xsi:type="dcterms:W3CDTF">2019-11-14T09:11:04Z</dcterms:modified>
</cp:coreProperties>
</file>